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3"/>
  </p:notesMasterIdLst>
  <p:sldIdLst>
    <p:sldId id="257" r:id="rId3"/>
    <p:sldId id="455" r:id="rId4"/>
    <p:sldId id="491" r:id="rId5"/>
    <p:sldId id="474" r:id="rId6"/>
    <p:sldId id="478" r:id="rId7"/>
    <p:sldId id="476" r:id="rId8"/>
    <p:sldId id="477" r:id="rId9"/>
    <p:sldId id="479" r:id="rId10"/>
    <p:sldId id="480" r:id="rId11"/>
    <p:sldId id="481" r:id="rId12"/>
    <p:sldId id="484" r:id="rId13"/>
    <p:sldId id="482" r:id="rId14"/>
    <p:sldId id="483" r:id="rId15"/>
    <p:sldId id="485" r:id="rId16"/>
    <p:sldId id="490" r:id="rId17"/>
    <p:sldId id="486" r:id="rId18"/>
    <p:sldId id="489" r:id="rId19"/>
    <p:sldId id="487" r:id="rId20"/>
    <p:sldId id="488" r:id="rId21"/>
    <p:sldId id="27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6B14"/>
    <a:srgbClr val="EE7E32"/>
    <a:srgbClr val="FF6600"/>
    <a:srgbClr val="F19251"/>
    <a:srgbClr val="CB87BC"/>
    <a:srgbClr val="D76213"/>
    <a:srgbClr val="BE1281"/>
    <a:srgbClr val="E9179E"/>
    <a:srgbClr val="BA127E"/>
    <a:srgbClr val="D0A9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46F890A9-2807-4EBB-B81D-B2AA78EC7F39}" styleName="深色样式 2 - 强调 5/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15" autoAdjust="0"/>
    <p:restoredTop sz="95946" autoAdjust="0"/>
  </p:normalViewPr>
  <p:slideViewPr>
    <p:cSldViewPr snapToGrid="0">
      <p:cViewPr varScale="1">
        <p:scale>
          <a:sx n="110" d="100"/>
          <a:sy n="110" d="100"/>
        </p:scale>
        <p:origin x="760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hdphoto1.wdp>
</file>

<file path=ppt/media/image1.png>
</file>

<file path=ppt/media/image2.png>
</file>

<file path=ppt/media/image3.png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481758-2796-41C8-8A16-B55C840B93EA}" type="datetimeFigureOut">
              <a:rPr lang="zh-CN" altLang="en-US" smtClean="0"/>
              <a:t>2018/4/30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F0DD02-2F03-4AB5-A19A-8493BEE340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713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459779" y="1106321"/>
            <a:ext cx="6245476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475822" y="3602038"/>
            <a:ext cx="6245476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图片 6" descr="SF-LOGO.png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4000" contrast="-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5536" t="34793" r="78219" b="32603"/>
          <a:stretch>
            <a:fillRect/>
          </a:stretch>
        </p:blipFill>
        <p:spPr>
          <a:xfrm rot="20429902">
            <a:off x="300686" y="652518"/>
            <a:ext cx="5527790" cy="438517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810" y="5960615"/>
            <a:ext cx="2229852" cy="88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398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9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519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 userDrawn="1"/>
        </p:nvSpPr>
        <p:spPr>
          <a:xfrm>
            <a:off x="2013046" y="2330144"/>
            <a:ext cx="8598089" cy="1678674"/>
          </a:xfrm>
          <a:custGeom>
            <a:avLst/>
            <a:gdLst>
              <a:gd name="connsiteX0" fmla="*/ 0 w 7710985"/>
              <a:gd name="connsiteY0" fmla="*/ 0 h 1678674"/>
              <a:gd name="connsiteX1" fmla="*/ 7710985 w 7710985"/>
              <a:gd name="connsiteY1" fmla="*/ 0 h 1678674"/>
              <a:gd name="connsiteX2" fmla="*/ 7710985 w 7710985"/>
              <a:gd name="connsiteY2" fmla="*/ 8202 h 1678674"/>
              <a:gd name="connsiteX3" fmla="*/ 6885302 w 7710985"/>
              <a:gd name="connsiteY3" fmla="*/ 833885 h 1678674"/>
              <a:gd name="connsiteX4" fmla="*/ 7710985 w 7710985"/>
              <a:gd name="connsiteY4" fmla="*/ 1659569 h 1678674"/>
              <a:gd name="connsiteX5" fmla="*/ 7710985 w 7710985"/>
              <a:gd name="connsiteY5" fmla="*/ 1678674 h 1678674"/>
              <a:gd name="connsiteX6" fmla="*/ 0 w 7710985"/>
              <a:gd name="connsiteY6" fmla="*/ 1678674 h 1678674"/>
              <a:gd name="connsiteX7" fmla="*/ 0 w 7710985"/>
              <a:gd name="connsiteY7" fmla="*/ 1659567 h 1678674"/>
              <a:gd name="connsiteX8" fmla="*/ 825683 w 7710985"/>
              <a:gd name="connsiteY8" fmla="*/ 833884 h 1678674"/>
              <a:gd name="connsiteX9" fmla="*/ 0 w 7710985"/>
              <a:gd name="connsiteY9" fmla="*/ 8202 h 1678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10985" h="1678674">
                <a:moveTo>
                  <a:pt x="0" y="0"/>
                </a:moveTo>
                <a:lnTo>
                  <a:pt x="7710985" y="0"/>
                </a:lnTo>
                <a:lnTo>
                  <a:pt x="7710985" y="8202"/>
                </a:lnTo>
                <a:lnTo>
                  <a:pt x="6885302" y="833885"/>
                </a:lnTo>
                <a:lnTo>
                  <a:pt x="7710985" y="1659569"/>
                </a:lnTo>
                <a:lnTo>
                  <a:pt x="7710985" y="1678674"/>
                </a:lnTo>
                <a:lnTo>
                  <a:pt x="0" y="1678674"/>
                </a:lnTo>
                <a:lnTo>
                  <a:pt x="0" y="1659567"/>
                </a:lnTo>
                <a:lnTo>
                  <a:pt x="825683" y="833884"/>
                </a:lnTo>
                <a:lnTo>
                  <a:pt x="0" y="8202"/>
                </a:lnTo>
                <a:close/>
              </a:path>
            </a:pathLst>
          </a:custGeom>
          <a:solidFill>
            <a:srgbClr val="FFFF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11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067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57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05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566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12" name="直接连接符 11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15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8" name="直接连接符 7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48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8" name="直接连接符 7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7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395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0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4037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SF-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602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61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066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266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1186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1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74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99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901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9E908-AD52-4F26-9C78-3EB9863B5EE3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11514-2403-42EA-AA88-D64CFE76CD2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" y="0"/>
            <a:ext cx="12191445" cy="6858000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519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473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55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F8D1E5-6E0D-4E41-BDD9-A2A3F674B03F}" type="datetimeFigureOut">
              <a:rPr lang="zh-CN" altLang="en-US" smtClean="0"/>
              <a:pPr/>
              <a:t>2018/4/30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03EAE-90E0-4240-AC96-84707CEAF83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3063" y="6263640"/>
            <a:ext cx="12192000" cy="594360"/>
          </a:xfrm>
          <a:prstGeom prst="rect">
            <a:avLst/>
          </a:prstGeom>
          <a:ln>
            <a:solidFill>
              <a:srgbClr val="529DD7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SF-LOGO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208021" y="6250952"/>
            <a:ext cx="1566432" cy="619127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1828798" y="6343115"/>
            <a:ext cx="0" cy="42888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0075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9026736" y="5187287"/>
            <a:ext cx="2802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FFFFCF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www.sf-express.com</a:t>
            </a:r>
            <a:endParaRPr lang="zh-CN" altLang="en-US" sz="2000" dirty="0">
              <a:solidFill>
                <a:srgbClr val="FFFFCF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400" dirty="0" smtClean="0"/>
              <a:t>JNI-</a:t>
            </a:r>
            <a:r>
              <a:rPr lang="zh-CN" altLang="en-US" sz="4400" dirty="0" smtClean="0"/>
              <a:t>通往</a:t>
            </a:r>
            <a:r>
              <a:rPr lang="en-US" altLang="zh-CN" sz="4400" dirty="0" smtClean="0"/>
              <a:t>Native</a:t>
            </a:r>
            <a:r>
              <a:rPr lang="zh-CN" altLang="en-US" sz="4400" dirty="0" smtClean="0"/>
              <a:t>世界的桥梁</a:t>
            </a:r>
            <a:endParaRPr lang="zh-CN" altLang="en-US" sz="44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750105" y="4389825"/>
            <a:ext cx="3235569" cy="1504534"/>
          </a:xfrm>
        </p:spPr>
        <p:txBody>
          <a:bodyPr/>
          <a:lstStyle/>
          <a:p>
            <a:r>
              <a:rPr lang="zh-CN" altLang="en-US" dirty="0" smtClean="0"/>
              <a:t>高 卓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7430911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函数 </a:t>
            </a:r>
            <a:r>
              <a:rPr lang="en-US" altLang="zh-CN" sz="2400" dirty="0" smtClean="0"/>
              <a:t>– </a:t>
            </a:r>
            <a:r>
              <a:rPr lang="zh-CN" altLang="en-US" sz="2400" dirty="0"/>
              <a:t>总览</a:t>
            </a:r>
          </a:p>
        </p:txBody>
      </p:sp>
      <p:sp>
        <p:nvSpPr>
          <p:cNvPr id="7" name="TextBox 2"/>
          <p:cNvSpPr txBox="1"/>
          <p:nvPr/>
        </p:nvSpPr>
        <p:spPr>
          <a:xfrm>
            <a:off x="482249" y="1546051"/>
            <a:ext cx="536991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数据类型转换</a:t>
            </a:r>
            <a:endParaRPr lang="en-US" altLang="zh-CN" sz="2000" dirty="0" smtClean="0"/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字符串类型转换</a:t>
            </a:r>
            <a:endParaRPr lang="en-US" altLang="zh-CN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spcBef>
                <a:spcPts val="600"/>
              </a:spcBef>
              <a:spcAft>
                <a:spcPts val="600"/>
              </a:spcAft>
            </a:pPr>
            <a:endParaRPr lang="en-US" altLang="zh-CN" sz="20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操作</a:t>
            </a:r>
            <a:r>
              <a:rPr lang="en-US" altLang="zh-CN" sz="2000" b="1" dirty="0" smtClean="0"/>
              <a:t>Java</a:t>
            </a:r>
            <a:r>
              <a:rPr lang="zh-CN" altLang="en-US" sz="2000" b="1" dirty="0" smtClean="0"/>
              <a:t>层对象</a:t>
            </a:r>
            <a:endParaRPr lang="en-US" altLang="zh-CN" sz="2000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获取、设置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成员变量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调用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成员方法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创建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对象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内存管理</a:t>
            </a:r>
            <a:endParaRPr lang="en-US" altLang="zh-CN" sz="2000" b="1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全局引用与局部引用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948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函数 </a:t>
            </a:r>
            <a:r>
              <a:rPr lang="en-US" altLang="zh-CN" sz="2400" dirty="0" smtClean="0"/>
              <a:t>– </a:t>
            </a:r>
            <a:r>
              <a:rPr lang="zh-CN" altLang="en-US" sz="2400" dirty="0" smtClean="0"/>
              <a:t>操作</a:t>
            </a:r>
            <a:r>
              <a:rPr lang="en-US" altLang="zh-CN" sz="2400" dirty="0" smtClean="0"/>
              <a:t>Java</a:t>
            </a:r>
            <a:r>
              <a:rPr lang="zh-CN" altLang="en-US" sz="2400" dirty="0" smtClean="0"/>
              <a:t>成员变量</a:t>
            </a:r>
            <a:endParaRPr lang="zh-CN" altLang="en-US" sz="2400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68810" y="1684497"/>
            <a:ext cx="11549577" cy="14773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MainActivity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AppCompatActivity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 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 =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 . . . . .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68810" y="3576101"/>
            <a:ext cx="11549577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Java_</a:t>
            </a:r>
            <a:r>
              <a:rPr lang="en-US" altLang="zh-CN" b="1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pkg_cls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_setJavaField(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JNIEnv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*env,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jobject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instance)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根据对象获取类信息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jclass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cls = env-&gt;GetObjectClass(instance);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获取成员变量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（参数：类、成员变量名、签名）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jfieldID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fieldID = env-&gt;GetFieldID(cls,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"number"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"I"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设置成员变量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env-&gt;SetIntField(instance, fieldID,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200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77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函数 </a:t>
            </a:r>
            <a:r>
              <a:rPr lang="en-US" altLang="zh-CN" sz="2400" dirty="0" smtClean="0"/>
              <a:t>– </a:t>
            </a:r>
            <a:r>
              <a:rPr lang="zh-CN" altLang="en-US" sz="2400" dirty="0"/>
              <a:t>调用</a:t>
            </a:r>
            <a:r>
              <a:rPr lang="en-US" altLang="zh-CN" sz="2400" dirty="0" smtClean="0"/>
              <a:t>Java</a:t>
            </a:r>
            <a:r>
              <a:rPr lang="zh-CN" altLang="en-US" sz="2400" dirty="0"/>
              <a:t>方法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41569" y="1477837"/>
            <a:ext cx="11320545" cy="20313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MainActivity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AppCompatActivity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Log.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debug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我在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Native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层被调用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 + b;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1569" y="3758977"/>
            <a:ext cx="11320545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Java_</a:t>
            </a:r>
            <a:r>
              <a:rPr kumimoji="0" lang="en-US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pks_cls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_callJavaMethod(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JNIEnv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*env,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jobject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instance)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1.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根据对象获取类信息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jclass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cls = env-&gt;GetObjectClass(instance);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//2.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获取方法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（参数：类、方法名、方法签名）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jmethodID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mid = env-&gt;GetMethodID(cls,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"add"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"(II)I"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//3.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调用方法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sum = env-&gt;CallIntMethod(instance, mid,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981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函数 </a:t>
            </a:r>
            <a:r>
              <a:rPr lang="en-US" altLang="zh-CN" sz="2400" dirty="0" smtClean="0"/>
              <a:t>– </a:t>
            </a:r>
            <a:r>
              <a:rPr lang="zh-CN" altLang="en-US" sz="2400" dirty="0" smtClean="0"/>
              <a:t>创建</a:t>
            </a:r>
            <a:r>
              <a:rPr lang="en-US" altLang="zh-CN" sz="2400" dirty="0" smtClean="0"/>
              <a:t>Java</a:t>
            </a:r>
            <a:r>
              <a:rPr lang="zh-CN" altLang="en-US" sz="2400" dirty="0" smtClean="0"/>
              <a:t>对象</a:t>
            </a:r>
            <a:endParaRPr lang="zh-CN" altLang="en-US" sz="2400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82882" y="1264641"/>
            <a:ext cx="11676184" cy="175432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onBtnClick03(View view)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Student student = createJavaObject();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en-US" altLang="zh-CN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native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Student createJavaObject();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82882" y="3104331"/>
            <a:ext cx="11676184" cy="31393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Java_com_example_demo02_MainActivity_createJavaObject(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JNIEnv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*env,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jobject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instance)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1.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根据对象获取类信息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jclass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cls = env-&gt;FindClass(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"com/example/demo02/Student"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//2.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获取构造方法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（参数：类、方法名、方法签名）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jmethodID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init = env-&gt;GetMethodID(cls,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"&lt;init&gt;"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"(Ljava/lang/String;I)V"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//3.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创建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</a:t>
            </a: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对象</a:t>
            </a:r>
            <a:b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</a:br>
            <a:r>
              <a:rPr kumimoji="0" lang="zh-CN" altLang="zh-CN" b="1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jobject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 = env-&gt;NewObject(cls, init, env-&gt;NewStringUTF(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张三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082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 fontScale="92500"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Native</a:t>
            </a:r>
            <a:r>
              <a:rPr lang="zh-CN" altLang="en-US" dirty="0" smtClean="0"/>
              <a:t>进程中使用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 </a:t>
            </a:r>
            <a:endParaRPr lang="zh-CN" altLang="en-US" sz="2400" dirty="0"/>
          </a:p>
        </p:txBody>
      </p:sp>
      <p:sp>
        <p:nvSpPr>
          <p:cNvPr id="6" name="TextBox 2"/>
          <p:cNvSpPr txBox="1"/>
          <p:nvPr/>
        </p:nvSpPr>
        <p:spPr>
          <a:xfrm>
            <a:off x="482249" y="1546051"/>
            <a:ext cx="11250206" cy="2231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使用步骤</a:t>
            </a:r>
            <a:endParaRPr lang="en-US" altLang="zh-CN" sz="2000" dirty="0" smtClean="0"/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 遵构建虚拟机参数</a:t>
            </a:r>
            <a:endParaRPr lang="en-US" altLang="zh-CN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 创建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Java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虚拟机</a:t>
            </a:r>
            <a:endParaRPr lang="en-US" altLang="zh-CN" dirty="0" smtClean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34290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 通过</a:t>
            </a:r>
            <a:r>
              <a:rPr lang="en-US" altLang="zh-CN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JNIEnv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操作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Java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0">
              <a:spcBef>
                <a:spcPts val="600"/>
              </a:spcBef>
              <a:spcAft>
                <a:spcPts val="600"/>
              </a:spcAft>
            </a:pPr>
            <a:endParaRPr lang="en-US" altLang="zh-CN" sz="2000" dirty="0" smtClean="0">
              <a:solidFill>
                <a:srgbClr val="FF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75602" y="1147448"/>
            <a:ext cx="6852212" cy="50783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mr-IN" altLang="zh-CN" dirty="0">
                <a:solidFill>
                  <a:srgbClr val="371F80"/>
                </a:solidFill>
                <a:latin typeface="+mn-ea"/>
                <a:cs typeface="STKaiti" charset="-122"/>
              </a:rPr>
              <a:t>JavaVM </a:t>
            </a:r>
            <a:r>
              <a:rPr lang="mr-IN" altLang="zh-CN" dirty="0">
                <a:latin typeface="+mn-ea"/>
                <a:cs typeface="STKaiti" charset="-122"/>
              </a:rPr>
              <a:t>*</a:t>
            </a:r>
            <a:r>
              <a:rPr lang="mr-IN" altLang="zh-CN" dirty="0" err="1">
                <a:latin typeface="+mn-ea"/>
                <a:cs typeface="STKaiti" charset="-122"/>
              </a:rPr>
              <a:t>jvm</a:t>
            </a:r>
            <a:r>
              <a:rPr lang="mr-IN" altLang="zh-CN" dirty="0">
                <a:latin typeface="+mn-ea"/>
                <a:cs typeface="STKaiti" charset="-122"/>
              </a:rPr>
              <a:t>; </a:t>
            </a:r>
            <a:r>
              <a:rPr lang="zh-CN" altLang="en-US" dirty="0" smtClean="0">
                <a:latin typeface="+mn-ea"/>
                <a:cs typeface="STKaiti" charset="-122"/>
              </a:rPr>
              <a:t>    </a:t>
            </a:r>
            <a:r>
              <a:rPr lang="mr-IN" altLang="zh-CN" i="1" dirty="0" smtClean="0">
                <a:solidFill>
                  <a:srgbClr val="808080"/>
                </a:solidFill>
                <a:latin typeface="+mn-ea"/>
                <a:cs typeface="STKaiti" charset="-122"/>
              </a:rPr>
              <a:t>// </a:t>
            </a:r>
            <a:r>
              <a:rPr lang="mr-IN" altLang="zh-CN" i="1" dirty="0" err="1">
                <a:solidFill>
                  <a:srgbClr val="808080"/>
                </a:solidFill>
                <a:latin typeface="+mn-ea"/>
                <a:cs typeface="STKaiti" charset="-122"/>
              </a:rPr>
              <a:t>java</a:t>
            </a:r>
            <a: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  <a:t> </a:t>
            </a: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>虚拟机</a:t>
            </a:r>
            <a:b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</a:br>
            <a:r>
              <a:rPr lang="mr-IN" altLang="zh-CN" dirty="0" err="1">
                <a:solidFill>
                  <a:srgbClr val="371F80"/>
                </a:solidFill>
                <a:latin typeface="+mn-ea"/>
                <a:cs typeface="STKaiti" charset="-122"/>
              </a:rPr>
              <a:t>JNIEnv</a:t>
            </a:r>
            <a:r>
              <a:rPr lang="mr-IN" altLang="zh-CN" dirty="0">
                <a:solidFill>
                  <a:srgbClr val="371F80"/>
                </a:solidFill>
                <a:latin typeface="+mn-ea"/>
                <a:cs typeface="STKaiti" charset="-122"/>
              </a:rPr>
              <a:t> </a:t>
            </a:r>
            <a:r>
              <a:rPr lang="mr-IN" altLang="zh-CN" dirty="0">
                <a:latin typeface="+mn-ea"/>
                <a:cs typeface="STKaiti" charset="-122"/>
              </a:rPr>
              <a:t>*</a:t>
            </a:r>
            <a:r>
              <a:rPr lang="mr-IN" altLang="zh-CN" dirty="0" err="1">
                <a:latin typeface="+mn-ea"/>
                <a:cs typeface="STKaiti" charset="-122"/>
              </a:rPr>
              <a:t>env</a:t>
            </a:r>
            <a:r>
              <a:rPr lang="mr-IN" altLang="zh-CN" dirty="0">
                <a:latin typeface="+mn-ea"/>
                <a:cs typeface="STKaiti" charset="-122"/>
              </a:rPr>
              <a:t>; </a:t>
            </a:r>
            <a:r>
              <a:rPr lang="zh-CN" altLang="en-US" dirty="0" smtClean="0">
                <a:latin typeface="+mn-ea"/>
                <a:cs typeface="STKaiti" charset="-122"/>
              </a:rPr>
              <a:t>     </a:t>
            </a:r>
            <a:r>
              <a:rPr lang="mr-IN" altLang="zh-CN" i="1" dirty="0" smtClean="0">
                <a:solidFill>
                  <a:srgbClr val="808080"/>
                </a:solidFill>
                <a:latin typeface="+mn-ea"/>
                <a:cs typeface="STKaiti" charset="-122"/>
              </a:rPr>
              <a:t>// </a:t>
            </a:r>
            <a:r>
              <a:rPr lang="mr-IN" altLang="zh-CN" i="1" dirty="0" err="1">
                <a:solidFill>
                  <a:srgbClr val="808080"/>
                </a:solidFill>
                <a:latin typeface="+mn-ea"/>
                <a:cs typeface="STKaiti" charset="-122"/>
              </a:rPr>
              <a:t>jni</a:t>
            </a: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>环境</a:t>
            </a:r>
            <a:b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</a:br>
            <a:r>
              <a:rPr lang="mr-IN" altLang="zh-CN" dirty="0" err="1">
                <a:solidFill>
                  <a:srgbClr val="371F80"/>
                </a:solidFill>
                <a:latin typeface="+mn-ea"/>
                <a:cs typeface="STKaiti" charset="-122"/>
              </a:rPr>
              <a:t>JavaVMInitArgs</a:t>
            </a:r>
            <a:r>
              <a:rPr lang="mr-IN" altLang="zh-CN" dirty="0">
                <a:solidFill>
                  <a:srgbClr val="371F80"/>
                </a:solidFill>
                <a:latin typeface="+mn-ea"/>
                <a:cs typeface="STKaiti" charset="-122"/>
              </a:rPr>
              <a:t> </a:t>
            </a:r>
            <a:r>
              <a:rPr lang="mr-IN" altLang="zh-CN" dirty="0" err="1">
                <a:latin typeface="+mn-ea"/>
                <a:cs typeface="STKaiti" charset="-122"/>
              </a:rPr>
              <a:t>vm_args</a:t>
            </a:r>
            <a:r>
              <a:rPr lang="mr-IN" altLang="zh-CN" dirty="0">
                <a:latin typeface="+mn-ea"/>
                <a:cs typeface="STKaiti" charset="-122"/>
              </a:rPr>
              <a:t>; </a:t>
            </a:r>
            <a:r>
              <a:rPr lang="zh-CN" altLang="en-US" dirty="0" smtClean="0">
                <a:latin typeface="+mn-ea"/>
                <a:cs typeface="STKaiti" charset="-122"/>
              </a:rPr>
              <a:t>    </a:t>
            </a:r>
            <a:r>
              <a:rPr lang="mr-IN" altLang="zh-CN" i="1" dirty="0" smtClean="0">
                <a:solidFill>
                  <a:srgbClr val="808080"/>
                </a:solidFill>
                <a:latin typeface="+mn-ea"/>
                <a:cs typeface="STKaiti" charset="-122"/>
              </a:rPr>
              <a:t>// </a:t>
            </a: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>创建虚拟机所需参数</a:t>
            </a:r>
            <a:b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</a:b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/>
            </a:r>
            <a:b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</a:br>
            <a: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  <a:t>// </a:t>
            </a: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>创建</a:t>
            </a:r>
            <a:r>
              <a:rPr lang="mr-IN" altLang="zh-CN" i="1" dirty="0" err="1">
                <a:solidFill>
                  <a:srgbClr val="808080"/>
                </a:solidFill>
                <a:latin typeface="+mn-ea"/>
                <a:cs typeface="STKaiti" charset="-122"/>
              </a:rPr>
              <a:t>Java</a:t>
            </a: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>虚拟机</a:t>
            </a:r>
            <a:b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</a:br>
            <a:r>
              <a:rPr lang="mr-IN" altLang="zh-CN" dirty="0" err="1">
                <a:latin typeface="+mn-ea"/>
                <a:cs typeface="STKaiti" charset="-122"/>
              </a:rPr>
              <a:t>JNI_CreateJavaVM</a:t>
            </a:r>
            <a:r>
              <a:rPr lang="mr-IN" altLang="zh-CN" dirty="0">
                <a:latin typeface="+mn-ea"/>
                <a:cs typeface="STKaiti" charset="-122"/>
              </a:rPr>
              <a:t>(&amp;</a:t>
            </a:r>
            <a:r>
              <a:rPr lang="mr-IN" altLang="zh-CN" dirty="0" err="1">
                <a:latin typeface="+mn-ea"/>
                <a:cs typeface="STKaiti" charset="-122"/>
              </a:rPr>
              <a:t>jvm</a:t>
            </a:r>
            <a:r>
              <a:rPr lang="mr-IN" altLang="zh-CN" dirty="0">
                <a:latin typeface="+mn-ea"/>
                <a:cs typeface="STKaiti" charset="-122"/>
              </a:rPr>
              <a:t>, (</a:t>
            </a:r>
            <a:r>
              <a:rPr lang="mr-IN" altLang="zh-CN" b="1" dirty="0" err="1">
                <a:solidFill>
                  <a:srgbClr val="000080"/>
                </a:solidFill>
                <a:latin typeface="+mn-ea"/>
                <a:cs typeface="STKaiti" charset="-122"/>
              </a:rPr>
              <a:t>void</a:t>
            </a:r>
            <a:r>
              <a:rPr lang="mr-IN" altLang="zh-CN" b="1" dirty="0">
                <a:solidFill>
                  <a:srgbClr val="000080"/>
                </a:solidFill>
                <a:latin typeface="+mn-ea"/>
                <a:cs typeface="STKaiti" charset="-122"/>
              </a:rPr>
              <a:t> </a:t>
            </a:r>
            <a:r>
              <a:rPr lang="mr-IN" altLang="zh-CN" dirty="0">
                <a:latin typeface="+mn-ea"/>
                <a:cs typeface="STKaiti" charset="-122"/>
              </a:rPr>
              <a:t>**) &amp;</a:t>
            </a:r>
            <a:r>
              <a:rPr lang="mr-IN" altLang="zh-CN" dirty="0" err="1">
                <a:latin typeface="+mn-ea"/>
                <a:cs typeface="STKaiti" charset="-122"/>
              </a:rPr>
              <a:t>env</a:t>
            </a:r>
            <a:r>
              <a:rPr lang="mr-IN" altLang="zh-CN" dirty="0">
                <a:latin typeface="+mn-ea"/>
                <a:cs typeface="STKaiti" charset="-122"/>
              </a:rPr>
              <a:t>, &amp;</a:t>
            </a:r>
            <a:r>
              <a:rPr lang="mr-IN" altLang="zh-CN" dirty="0" err="1">
                <a:latin typeface="+mn-ea"/>
                <a:cs typeface="STKaiti" charset="-122"/>
              </a:rPr>
              <a:t>vm_args</a:t>
            </a:r>
            <a:r>
              <a:rPr lang="mr-IN" altLang="zh-CN" dirty="0">
                <a:latin typeface="+mn-ea"/>
                <a:cs typeface="STKaiti" charset="-122"/>
              </a:rPr>
              <a:t>);</a:t>
            </a:r>
            <a:br>
              <a:rPr lang="mr-IN" altLang="zh-CN" dirty="0">
                <a:latin typeface="+mn-ea"/>
                <a:cs typeface="STKaiti" charset="-122"/>
              </a:rPr>
            </a:br>
            <a:r>
              <a:rPr lang="mr-IN" altLang="zh-CN" dirty="0">
                <a:latin typeface="+mn-ea"/>
                <a:cs typeface="STKaiti" charset="-122"/>
              </a:rPr>
              <a:t/>
            </a:r>
            <a:br>
              <a:rPr lang="mr-IN" altLang="zh-CN" dirty="0">
                <a:latin typeface="+mn-ea"/>
                <a:cs typeface="STKaiti" charset="-122"/>
              </a:rPr>
            </a:br>
            <a: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  <a:t>//--------- </a:t>
            </a: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>下面的流程和原来一样 </a:t>
            </a:r>
            <a: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  <a:t>-------------------------</a:t>
            </a:r>
            <a:b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</a:br>
            <a: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  <a:t/>
            </a:r>
            <a:b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</a:br>
            <a: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  <a:t>// </a:t>
            </a: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>加载类</a:t>
            </a:r>
            <a:b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</a:br>
            <a:r>
              <a:rPr lang="mr-IN" altLang="zh-CN" dirty="0" err="1">
                <a:solidFill>
                  <a:srgbClr val="371F80"/>
                </a:solidFill>
                <a:latin typeface="+mn-ea"/>
                <a:cs typeface="STKaiti" charset="-122"/>
              </a:rPr>
              <a:t>jclass</a:t>
            </a:r>
            <a:r>
              <a:rPr lang="mr-IN" altLang="zh-CN" dirty="0">
                <a:solidFill>
                  <a:srgbClr val="371F80"/>
                </a:solidFill>
                <a:latin typeface="+mn-ea"/>
                <a:cs typeface="STKaiti" charset="-122"/>
              </a:rPr>
              <a:t> </a:t>
            </a:r>
            <a:r>
              <a:rPr lang="mr-IN" altLang="zh-CN" dirty="0" err="1">
                <a:latin typeface="+mn-ea"/>
                <a:cs typeface="STKaiti" charset="-122"/>
              </a:rPr>
              <a:t>cls</a:t>
            </a:r>
            <a:r>
              <a:rPr lang="mr-IN" altLang="zh-CN" dirty="0">
                <a:latin typeface="+mn-ea"/>
                <a:cs typeface="STKaiti" charset="-122"/>
              </a:rPr>
              <a:t> = </a:t>
            </a:r>
            <a:r>
              <a:rPr lang="mr-IN" altLang="zh-CN" dirty="0" err="1">
                <a:latin typeface="+mn-ea"/>
                <a:cs typeface="STKaiti" charset="-122"/>
              </a:rPr>
              <a:t>env</a:t>
            </a:r>
            <a:r>
              <a:rPr lang="mr-IN" altLang="zh-CN" dirty="0">
                <a:latin typeface="+mn-ea"/>
                <a:cs typeface="STKaiti" charset="-122"/>
              </a:rPr>
              <a:t>-&gt;</a:t>
            </a:r>
            <a:r>
              <a:rPr lang="mr-IN" altLang="zh-CN" dirty="0" err="1">
                <a:latin typeface="+mn-ea"/>
                <a:cs typeface="STKaiti" charset="-122"/>
              </a:rPr>
              <a:t>FindClass</a:t>
            </a:r>
            <a:r>
              <a:rPr lang="mr-IN" altLang="zh-CN" dirty="0">
                <a:latin typeface="+mn-ea"/>
                <a:cs typeface="STKaiti" charset="-122"/>
              </a:rPr>
              <a:t>(</a:t>
            </a:r>
            <a:r>
              <a:rPr lang="mr-IN" altLang="zh-CN" b="1" dirty="0">
                <a:solidFill>
                  <a:srgbClr val="008000"/>
                </a:solidFill>
                <a:latin typeface="+mn-ea"/>
                <a:cs typeface="STKaiti" charset="-122"/>
              </a:rPr>
              <a:t>"</a:t>
            </a:r>
            <a:r>
              <a:rPr lang="mr-IN" altLang="zh-CN" b="1" dirty="0" err="1">
                <a:solidFill>
                  <a:srgbClr val="008000"/>
                </a:solidFill>
                <a:latin typeface="+mn-ea"/>
                <a:cs typeface="STKaiti" charset="-122"/>
              </a:rPr>
              <a:t>com</a:t>
            </a:r>
            <a:r>
              <a:rPr lang="mr-IN" altLang="zh-CN" b="1" dirty="0">
                <a:solidFill>
                  <a:srgbClr val="008000"/>
                </a:solidFill>
                <a:latin typeface="+mn-ea"/>
                <a:cs typeface="STKaiti" charset="-122"/>
              </a:rPr>
              <a:t>/</a:t>
            </a:r>
            <a:r>
              <a:rPr lang="mr-IN" altLang="zh-CN" b="1" dirty="0" err="1">
                <a:solidFill>
                  <a:srgbClr val="008000"/>
                </a:solidFill>
                <a:latin typeface="+mn-ea"/>
                <a:cs typeface="STKaiti" charset="-122"/>
              </a:rPr>
              <a:t>example</a:t>
            </a:r>
            <a:r>
              <a:rPr lang="mr-IN" altLang="zh-CN" b="1" dirty="0">
                <a:solidFill>
                  <a:srgbClr val="008000"/>
                </a:solidFill>
                <a:latin typeface="+mn-ea"/>
                <a:cs typeface="STKaiti" charset="-122"/>
              </a:rPr>
              <a:t>/</a:t>
            </a:r>
            <a:r>
              <a:rPr lang="mr-IN" altLang="zh-CN" b="1" dirty="0" err="1">
                <a:solidFill>
                  <a:srgbClr val="008000"/>
                </a:solidFill>
                <a:latin typeface="+mn-ea"/>
                <a:cs typeface="STKaiti" charset="-122"/>
              </a:rPr>
              <a:t>HelloWorld</a:t>
            </a:r>
            <a:r>
              <a:rPr lang="mr-IN" altLang="zh-CN" b="1" dirty="0">
                <a:solidFill>
                  <a:srgbClr val="008000"/>
                </a:solidFill>
                <a:latin typeface="+mn-ea"/>
                <a:cs typeface="STKaiti" charset="-122"/>
              </a:rPr>
              <a:t>"</a:t>
            </a:r>
            <a:r>
              <a:rPr lang="mr-IN" altLang="zh-CN" dirty="0">
                <a:latin typeface="+mn-ea"/>
                <a:cs typeface="STKaiti" charset="-122"/>
              </a:rPr>
              <a:t>);</a:t>
            </a:r>
            <a:br>
              <a:rPr lang="mr-IN" altLang="zh-CN" dirty="0">
                <a:latin typeface="+mn-ea"/>
                <a:cs typeface="STKaiti" charset="-122"/>
              </a:rPr>
            </a:br>
            <a: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  <a:t>// </a:t>
            </a: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>获取方法</a:t>
            </a:r>
            <a: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  <a:t>ID</a:t>
            </a:r>
            <a:b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</a:br>
            <a:r>
              <a:rPr lang="mr-IN" altLang="zh-CN" dirty="0" err="1">
                <a:solidFill>
                  <a:srgbClr val="371F80"/>
                </a:solidFill>
                <a:latin typeface="+mn-ea"/>
                <a:cs typeface="STKaiti" charset="-122"/>
              </a:rPr>
              <a:t>jmethodID</a:t>
            </a:r>
            <a:r>
              <a:rPr lang="mr-IN" altLang="zh-CN" dirty="0">
                <a:solidFill>
                  <a:srgbClr val="371F80"/>
                </a:solidFill>
                <a:latin typeface="+mn-ea"/>
                <a:cs typeface="STKaiti" charset="-122"/>
              </a:rPr>
              <a:t> </a:t>
            </a:r>
            <a:r>
              <a:rPr lang="mr-IN" altLang="zh-CN" dirty="0" err="1">
                <a:latin typeface="+mn-ea"/>
                <a:cs typeface="STKaiti" charset="-122"/>
              </a:rPr>
              <a:t>mid</a:t>
            </a:r>
            <a:r>
              <a:rPr lang="mr-IN" altLang="zh-CN" dirty="0">
                <a:latin typeface="+mn-ea"/>
                <a:cs typeface="STKaiti" charset="-122"/>
              </a:rPr>
              <a:t> = </a:t>
            </a:r>
            <a:r>
              <a:rPr lang="mr-IN" altLang="zh-CN" dirty="0" err="1">
                <a:latin typeface="+mn-ea"/>
                <a:cs typeface="STKaiti" charset="-122"/>
              </a:rPr>
              <a:t>env</a:t>
            </a:r>
            <a:r>
              <a:rPr lang="mr-IN" altLang="zh-CN" dirty="0">
                <a:latin typeface="+mn-ea"/>
                <a:cs typeface="STKaiti" charset="-122"/>
              </a:rPr>
              <a:t>-&gt;</a:t>
            </a:r>
            <a:r>
              <a:rPr lang="mr-IN" altLang="zh-CN" dirty="0" err="1">
                <a:latin typeface="+mn-ea"/>
                <a:cs typeface="STKaiti" charset="-122"/>
              </a:rPr>
              <a:t>GetStaticMethodID</a:t>
            </a:r>
            <a:r>
              <a:rPr lang="mr-IN" altLang="zh-CN" dirty="0">
                <a:latin typeface="+mn-ea"/>
                <a:cs typeface="STKaiti" charset="-122"/>
              </a:rPr>
              <a:t>(</a:t>
            </a:r>
            <a:r>
              <a:rPr lang="mr-IN" altLang="zh-CN" dirty="0" err="1">
                <a:latin typeface="+mn-ea"/>
                <a:cs typeface="STKaiti" charset="-122"/>
              </a:rPr>
              <a:t>cls</a:t>
            </a:r>
            <a:r>
              <a:rPr lang="mr-IN" altLang="zh-CN" dirty="0">
                <a:latin typeface="+mn-ea"/>
                <a:cs typeface="STKaiti" charset="-122"/>
              </a:rPr>
              <a:t>, </a:t>
            </a:r>
            <a:r>
              <a:rPr lang="mr-IN" altLang="zh-CN" b="1" dirty="0">
                <a:solidFill>
                  <a:srgbClr val="008000"/>
                </a:solidFill>
                <a:latin typeface="+mn-ea"/>
                <a:cs typeface="STKaiti" charset="-122"/>
              </a:rPr>
              <a:t>"</a:t>
            </a:r>
            <a:r>
              <a:rPr lang="mr-IN" altLang="zh-CN" b="1" dirty="0" err="1">
                <a:solidFill>
                  <a:srgbClr val="008000"/>
                </a:solidFill>
                <a:latin typeface="+mn-ea"/>
                <a:cs typeface="STKaiti" charset="-122"/>
              </a:rPr>
              <a:t>say</a:t>
            </a:r>
            <a:r>
              <a:rPr lang="mr-IN" altLang="zh-CN" b="1" dirty="0">
                <a:solidFill>
                  <a:srgbClr val="008000"/>
                </a:solidFill>
                <a:latin typeface="+mn-ea"/>
                <a:cs typeface="STKaiti" charset="-122"/>
              </a:rPr>
              <a:t>"</a:t>
            </a:r>
            <a:r>
              <a:rPr lang="mr-IN" altLang="zh-CN" dirty="0">
                <a:latin typeface="+mn-ea"/>
                <a:cs typeface="STKaiti" charset="-122"/>
              </a:rPr>
              <a:t>, </a:t>
            </a:r>
            <a:r>
              <a:rPr lang="mr-IN" altLang="zh-CN" b="1" dirty="0">
                <a:solidFill>
                  <a:srgbClr val="008000"/>
                </a:solidFill>
                <a:latin typeface="+mn-ea"/>
                <a:cs typeface="STKaiti" charset="-122"/>
              </a:rPr>
              <a:t>"()V"</a:t>
            </a:r>
            <a:r>
              <a:rPr lang="mr-IN" altLang="zh-CN" dirty="0">
                <a:latin typeface="+mn-ea"/>
                <a:cs typeface="STKaiti" charset="-122"/>
              </a:rPr>
              <a:t>);</a:t>
            </a:r>
            <a:br>
              <a:rPr lang="mr-IN" altLang="zh-CN" dirty="0">
                <a:latin typeface="+mn-ea"/>
                <a:cs typeface="STKaiti" charset="-122"/>
              </a:rPr>
            </a:br>
            <a: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  <a:t>// </a:t>
            </a: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>调用</a:t>
            </a:r>
            <a:r>
              <a:rPr lang="mr-IN" altLang="zh-CN" i="1" dirty="0" err="1">
                <a:solidFill>
                  <a:srgbClr val="808080"/>
                </a:solidFill>
                <a:latin typeface="+mn-ea"/>
                <a:cs typeface="STKaiti" charset="-122"/>
              </a:rPr>
              <a:t>Java</a:t>
            </a:r>
            <a: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  <a:t> </a:t>
            </a: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>方法</a:t>
            </a:r>
            <a:b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</a:br>
            <a:r>
              <a:rPr lang="mr-IN" altLang="zh-CN" dirty="0" err="1">
                <a:latin typeface="+mn-ea"/>
                <a:cs typeface="STKaiti" charset="-122"/>
              </a:rPr>
              <a:t>env</a:t>
            </a:r>
            <a:r>
              <a:rPr lang="mr-IN" altLang="zh-CN" dirty="0">
                <a:latin typeface="+mn-ea"/>
                <a:cs typeface="STKaiti" charset="-122"/>
              </a:rPr>
              <a:t>-&gt;</a:t>
            </a:r>
            <a:r>
              <a:rPr lang="mr-IN" altLang="zh-CN" dirty="0" err="1">
                <a:latin typeface="+mn-ea"/>
                <a:cs typeface="STKaiti" charset="-122"/>
              </a:rPr>
              <a:t>CallStaticVoidMethod</a:t>
            </a:r>
            <a:r>
              <a:rPr lang="mr-IN" altLang="zh-CN" dirty="0">
                <a:latin typeface="+mn-ea"/>
                <a:cs typeface="STKaiti" charset="-122"/>
              </a:rPr>
              <a:t>(</a:t>
            </a:r>
            <a:r>
              <a:rPr lang="mr-IN" altLang="zh-CN" dirty="0" err="1">
                <a:latin typeface="+mn-ea"/>
                <a:cs typeface="STKaiti" charset="-122"/>
              </a:rPr>
              <a:t>cls</a:t>
            </a:r>
            <a:r>
              <a:rPr lang="mr-IN" altLang="zh-CN" dirty="0">
                <a:latin typeface="+mn-ea"/>
                <a:cs typeface="STKaiti" charset="-122"/>
              </a:rPr>
              <a:t>, </a:t>
            </a:r>
            <a:r>
              <a:rPr lang="mr-IN" altLang="zh-CN" dirty="0" err="1">
                <a:latin typeface="+mn-ea"/>
                <a:cs typeface="STKaiti" charset="-122"/>
              </a:rPr>
              <a:t>mid</a:t>
            </a:r>
            <a:r>
              <a:rPr lang="mr-IN" altLang="zh-CN" dirty="0">
                <a:latin typeface="+mn-ea"/>
                <a:cs typeface="STKaiti" charset="-122"/>
              </a:rPr>
              <a:t>);</a:t>
            </a:r>
            <a:br>
              <a:rPr lang="mr-IN" altLang="zh-CN" dirty="0">
                <a:latin typeface="+mn-ea"/>
                <a:cs typeface="STKaiti" charset="-122"/>
              </a:rPr>
            </a:br>
            <a:r>
              <a:rPr lang="mr-IN" altLang="zh-CN" dirty="0">
                <a:latin typeface="+mn-ea"/>
                <a:cs typeface="STKaiti" charset="-122"/>
              </a:rPr>
              <a:t/>
            </a:r>
            <a:br>
              <a:rPr lang="mr-IN" altLang="zh-CN" dirty="0">
                <a:latin typeface="+mn-ea"/>
                <a:cs typeface="STKaiti" charset="-122"/>
              </a:rPr>
            </a:br>
            <a:r>
              <a:rPr lang="mr-IN" altLang="zh-CN" i="1" dirty="0">
                <a:solidFill>
                  <a:srgbClr val="808080"/>
                </a:solidFill>
                <a:latin typeface="+mn-ea"/>
                <a:cs typeface="STKaiti" charset="-122"/>
              </a:rPr>
              <a:t>// </a:t>
            </a:r>
            <a: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  <a:t>销毁虚拟机</a:t>
            </a:r>
            <a:br>
              <a:rPr lang="zh-CN" altLang="mr-IN" i="1" dirty="0">
                <a:solidFill>
                  <a:srgbClr val="808080"/>
                </a:solidFill>
                <a:latin typeface="+mn-ea"/>
                <a:cs typeface="STKaiti" charset="-122"/>
              </a:rPr>
            </a:br>
            <a:r>
              <a:rPr lang="mr-IN" altLang="zh-CN" dirty="0" err="1">
                <a:latin typeface="+mn-ea"/>
                <a:cs typeface="STKaiti" charset="-122"/>
              </a:rPr>
              <a:t>jvm</a:t>
            </a:r>
            <a:r>
              <a:rPr lang="mr-IN" altLang="zh-CN" dirty="0">
                <a:latin typeface="+mn-ea"/>
                <a:cs typeface="STKaiti" charset="-122"/>
              </a:rPr>
              <a:t>-&gt;</a:t>
            </a:r>
            <a:r>
              <a:rPr lang="mr-IN" altLang="zh-CN" dirty="0" err="1">
                <a:latin typeface="+mn-ea"/>
                <a:cs typeface="STKaiti" charset="-122"/>
              </a:rPr>
              <a:t>DestroyJavaVM</a:t>
            </a:r>
            <a:r>
              <a:rPr lang="mr-IN" altLang="zh-CN" dirty="0">
                <a:latin typeface="+mn-ea"/>
                <a:cs typeface="STKaiti" charset="-122"/>
              </a:rPr>
              <a:t>();</a:t>
            </a:r>
            <a:endParaRPr lang="zh-CN" altLang="en-US" dirty="0">
              <a:latin typeface="+mn-ea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888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9" y="376422"/>
            <a:ext cx="4891610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内存管理 </a:t>
            </a:r>
            <a:endParaRPr lang="zh-CN" altLang="en-US" sz="2400" dirty="0"/>
          </a:p>
        </p:txBody>
      </p:sp>
      <p:sp>
        <p:nvSpPr>
          <p:cNvPr id="6" name="TextBox 2"/>
          <p:cNvSpPr txBox="1"/>
          <p:nvPr/>
        </p:nvSpPr>
        <p:spPr>
          <a:xfrm>
            <a:off x="482249" y="1546051"/>
            <a:ext cx="1125020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b="1" dirty="0" smtClean="0"/>
              <a:t>Native</a:t>
            </a:r>
            <a:r>
              <a:rPr lang="zh-CN" altLang="en-US" sz="2000" b="1" dirty="0" smtClean="0"/>
              <a:t>层内存管理</a:t>
            </a:r>
            <a:endParaRPr lang="en-US" altLang="zh-CN" sz="2000" dirty="0" smtClean="0"/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遵循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Native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层内存管理原则：</a:t>
            </a:r>
            <a:r>
              <a:rPr lang="zh-CN" altLang="en-US" dirty="0" smtClean="0">
                <a:solidFill>
                  <a:srgbClr val="FF0000"/>
                </a:solidFill>
              </a:rPr>
              <a:t>谁创建，谁删除，谁申请，谁释放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</a:t>
            </a:r>
            <a:r>
              <a:rPr lang="en-US" altLang="zh-CN" dirty="0" smtClean="0">
                <a:solidFill>
                  <a:srgbClr val="FF0000"/>
                </a:solidFill>
              </a:rPr>
              <a:t>new</a:t>
            </a:r>
            <a:r>
              <a:rPr lang="zh-CN" altLang="en-US" dirty="0" smtClean="0">
                <a:solidFill>
                  <a:srgbClr val="FF0000"/>
                </a:solidFill>
              </a:rPr>
              <a:t>  </a:t>
            </a:r>
            <a:r>
              <a:rPr lang="en-US" altLang="zh-CN" dirty="0" smtClean="0">
                <a:solidFill>
                  <a:srgbClr val="FF0000"/>
                </a:solidFill>
              </a:rPr>
              <a:t>&amp;  delete 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     malloc</a:t>
            </a:r>
            <a:r>
              <a:rPr lang="zh-CN" altLang="en-US" dirty="0" smtClean="0">
                <a:solidFill>
                  <a:srgbClr val="FF0000"/>
                </a:solidFill>
              </a:rPr>
              <a:t>  </a:t>
            </a:r>
            <a:r>
              <a:rPr lang="en-US" altLang="zh-CN" dirty="0" smtClean="0">
                <a:solidFill>
                  <a:srgbClr val="FF0000"/>
                </a:solidFill>
              </a:rPr>
              <a:t>&amp;  free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endParaRPr lang="en-US" altLang="zh-CN" sz="2000" dirty="0" smtClean="0">
              <a:solidFill>
                <a:srgbClr val="FF0000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在</a:t>
            </a:r>
            <a:r>
              <a:rPr lang="en-US" altLang="zh-CN" sz="2000" b="1" dirty="0" smtClean="0"/>
              <a:t>Native</a:t>
            </a:r>
            <a:r>
              <a:rPr lang="zh-CN" altLang="en-US" sz="2000" b="1" dirty="0" smtClean="0"/>
              <a:t>中管理</a:t>
            </a:r>
            <a:r>
              <a:rPr lang="en-US" altLang="zh-CN" sz="2000" b="1" dirty="0" smtClean="0"/>
              <a:t>JVM</a:t>
            </a:r>
            <a:r>
              <a:rPr lang="zh-CN" altLang="en-US" sz="2000" b="1" dirty="0" smtClean="0"/>
              <a:t>内存</a:t>
            </a:r>
            <a:endParaRPr lang="en-US" altLang="zh-CN" sz="2000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本地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引用（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Local Reference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全局引用（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Global Reference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弱全局引用（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Weak Global Reference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850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8" y="376422"/>
            <a:ext cx="617176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内存管理 </a:t>
            </a:r>
            <a:r>
              <a:rPr lang="en-US" altLang="zh-CN" sz="2400" dirty="0"/>
              <a:t>– </a:t>
            </a:r>
            <a:r>
              <a:rPr lang="zh-CN" altLang="en-US" sz="2400" dirty="0"/>
              <a:t>三</a:t>
            </a:r>
            <a:r>
              <a:rPr lang="zh-CN" altLang="en-US" sz="2400" dirty="0" smtClean="0"/>
              <a:t>种引用</a:t>
            </a:r>
            <a:endParaRPr lang="zh-CN" altLang="en-US" sz="2400" dirty="0"/>
          </a:p>
        </p:txBody>
      </p:sp>
      <p:sp>
        <p:nvSpPr>
          <p:cNvPr id="6" name="TextBox 2"/>
          <p:cNvSpPr txBox="1"/>
          <p:nvPr/>
        </p:nvSpPr>
        <p:spPr>
          <a:xfrm>
            <a:off x="482249" y="1588254"/>
            <a:ext cx="1125020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/>
              <a:t>局部引用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（默认所有引用都是局部引用）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rgbClr val="FF0000"/>
                </a:solidFill>
              </a:rPr>
              <a:t> 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局部引用对象不会被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GC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回收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不能跨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Native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方法、跨线程使用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全局</a:t>
            </a:r>
            <a:r>
              <a:rPr lang="zh-CN" altLang="en-US" sz="2000" b="1" dirty="0"/>
              <a:t>引用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（通过</a:t>
            </a:r>
            <a:r>
              <a:rPr lang="en-US" altLang="zh-CN" dirty="0">
                <a:solidFill>
                  <a:schemeClr val="accent1"/>
                </a:solidFill>
              </a:rPr>
              <a:t>NewGlobalRef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创建，</a:t>
            </a:r>
            <a:r>
              <a:rPr lang="en-US" altLang="zh-CN" dirty="0">
                <a:solidFill>
                  <a:schemeClr val="accent1"/>
                </a:solidFill>
              </a:rPr>
              <a:t>DeleteGlobalRef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删除）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 全局引用对象不会被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GC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回收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可以跨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Native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方法、跨线程使用</a:t>
            </a:r>
            <a:endParaRPr lang="en-US" altLang="zh-CN" sz="2000" b="1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/>
              <a:t>弱全局</a:t>
            </a:r>
            <a:r>
              <a:rPr lang="zh-CN" altLang="en-US" sz="2000" b="1" dirty="0" smtClean="0"/>
              <a:t>引用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（通过</a:t>
            </a:r>
            <a:r>
              <a:rPr lang="en-US" altLang="zh-CN" dirty="0" smtClean="0">
                <a:solidFill>
                  <a:schemeClr val="accent1"/>
                </a:solidFill>
              </a:rPr>
              <a:t>NewWeakGlobalRef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创建，</a:t>
            </a:r>
            <a:r>
              <a:rPr lang="en-US" altLang="zh-CN" dirty="0" smtClean="0">
                <a:solidFill>
                  <a:schemeClr val="accent1"/>
                </a:solidFill>
              </a:rPr>
              <a:t>DeleteWeakGlobalRef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删除）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弱全局引用对象随时可能被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GC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回收，比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弱引用更弱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可以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Native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方法、跨线程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使用</a:t>
            </a:r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7912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8" y="376422"/>
            <a:ext cx="617176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内存管理 </a:t>
            </a:r>
            <a:r>
              <a:rPr lang="en-US" altLang="zh-CN" sz="2400" dirty="0"/>
              <a:t>– </a:t>
            </a:r>
            <a:r>
              <a:rPr lang="zh-CN" altLang="en-US" sz="2400" dirty="0" smtClean="0"/>
              <a:t>内存泄漏</a:t>
            </a:r>
            <a:endParaRPr lang="zh-CN" altLang="en-US" sz="2400" dirty="0"/>
          </a:p>
        </p:txBody>
      </p:sp>
      <p:sp>
        <p:nvSpPr>
          <p:cNvPr id="6" name="TextBox 2"/>
          <p:cNvSpPr txBox="1"/>
          <p:nvPr/>
        </p:nvSpPr>
        <p:spPr>
          <a:xfrm>
            <a:off x="482249" y="1588254"/>
            <a:ext cx="1125020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b="1" dirty="0" smtClean="0"/>
              <a:t>Native</a:t>
            </a:r>
            <a:r>
              <a:rPr lang="zh-CN" altLang="en-US" sz="2000" b="1" dirty="0" smtClean="0"/>
              <a:t>内存泄漏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rgbClr val="FF0000"/>
                </a:solidFill>
              </a:rPr>
              <a:t> 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没有显示释放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Native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对象或内存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全局引用内存泄漏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对象无法回收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sz="2000" b="1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局部引用内存泄漏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对象无法及时回收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局部引用表溢出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75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8" y="376422"/>
            <a:ext cx="617176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内存管理 </a:t>
            </a:r>
            <a:r>
              <a:rPr lang="en-US" altLang="zh-CN" sz="2400" dirty="0"/>
              <a:t>– </a:t>
            </a:r>
            <a:r>
              <a:rPr lang="zh-CN" altLang="en-US" sz="2400" dirty="0" smtClean="0"/>
              <a:t>局部引用表</a:t>
            </a:r>
            <a:r>
              <a:rPr lang="en-US" altLang="zh-CN" sz="2400" dirty="0" smtClean="0"/>
              <a:t>1</a:t>
            </a:r>
            <a:endParaRPr lang="zh-CN" altLang="en-US" sz="24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188" y="1329437"/>
            <a:ext cx="8725625" cy="481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5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9"/>
          <p:cNvSpPr txBox="1"/>
          <p:nvPr/>
        </p:nvSpPr>
        <p:spPr>
          <a:xfrm>
            <a:off x="482248" y="376422"/>
            <a:ext cx="6171769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 smtClean="0"/>
              <a:t>JNI</a:t>
            </a:r>
            <a:r>
              <a:rPr lang="zh-CN" altLang="en-US" dirty="0" smtClean="0"/>
              <a:t>内存管理 </a:t>
            </a:r>
            <a:r>
              <a:rPr lang="en-US" altLang="zh-CN" sz="2400" dirty="0"/>
              <a:t>– </a:t>
            </a:r>
            <a:r>
              <a:rPr lang="zh-CN" altLang="en-US" sz="2400" dirty="0" smtClean="0"/>
              <a:t>局部引用表</a:t>
            </a:r>
            <a:r>
              <a:rPr lang="en-US" altLang="zh-CN" sz="2400" dirty="0"/>
              <a:t>2</a:t>
            </a:r>
            <a:endParaRPr lang="zh-CN" altLang="en-US" sz="2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605" y="1282745"/>
            <a:ext cx="8712790" cy="490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64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2064004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基本概念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82249" y="1546051"/>
            <a:ext cx="53699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b="1" dirty="0" smtClean="0"/>
              <a:t>JNI</a:t>
            </a:r>
            <a:r>
              <a:rPr lang="zh-CN" altLang="en-US" sz="2000" b="1" dirty="0" smtClean="0"/>
              <a:t>：</a:t>
            </a:r>
            <a:r>
              <a:rPr lang="en-US" altLang="zh-CN" sz="2000" dirty="0" smtClean="0"/>
              <a:t>Java </a:t>
            </a:r>
            <a:r>
              <a:rPr lang="en-US" altLang="zh-CN" sz="2000" dirty="0"/>
              <a:t>Naive </a:t>
            </a:r>
            <a:r>
              <a:rPr lang="en-US" altLang="zh-CN" sz="2000" dirty="0" smtClean="0"/>
              <a:t>Interface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Java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和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Native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（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C/C++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）的交互接口</a:t>
            </a:r>
            <a:endParaRPr lang="en-US" altLang="zh-CN" sz="20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b="1" dirty="0" smtClean="0"/>
              <a:t>NDK</a:t>
            </a:r>
            <a:r>
              <a:rPr lang="zh-CN" altLang="en-US" sz="2000" b="1" dirty="0"/>
              <a:t>：</a:t>
            </a:r>
            <a:r>
              <a:rPr lang="en-US" altLang="zh-CN" sz="2000" dirty="0"/>
              <a:t>Native Development </a:t>
            </a:r>
            <a:r>
              <a:rPr lang="en-US" altLang="zh-CN" sz="2000" dirty="0" smtClean="0"/>
              <a:t>Kit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方便在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Android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中开发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JNI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的一套工具集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交叉编译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将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so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打包进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APK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    提供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Android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特有的头文件和库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应用场景：</a:t>
            </a:r>
            <a:r>
              <a:rPr lang="zh-CN" altLang="en-US" sz="2000" dirty="0" smtClean="0"/>
              <a:t>效率、代码复用、安全、跨平台</a:t>
            </a:r>
            <a:endParaRPr lang="en-US" altLang="zh-CN" sz="20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基本用法</a:t>
            </a:r>
            <a:endParaRPr lang="en-US" altLang="zh-CN" sz="2000" b="1" dirty="0" smtClean="0"/>
          </a:p>
        </p:txBody>
      </p:sp>
      <p:grpSp>
        <p:nvGrpSpPr>
          <p:cNvPr id="26" name="组合 25"/>
          <p:cNvGrpSpPr/>
          <p:nvPr/>
        </p:nvGrpSpPr>
        <p:grpSpPr>
          <a:xfrm>
            <a:off x="5852161" y="1322364"/>
            <a:ext cx="6100689" cy="3671666"/>
            <a:chOff x="6091311" y="1322364"/>
            <a:chExt cx="6100689" cy="3671666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6091311" y="3152105"/>
              <a:ext cx="6100689" cy="12184"/>
            </a:xfrm>
            <a:prstGeom prst="line">
              <a:avLst/>
            </a:prstGeom>
            <a:ln w="317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圆角矩形 13"/>
            <p:cNvSpPr/>
            <p:nvPr/>
          </p:nvSpPr>
          <p:spPr>
            <a:xfrm>
              <a:off x="7420708" y="1322364"/>
              <a:ext cx="3601329" cy="61897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Java Method</a:t>
              </a:r>
              <a:endParaRPr lang="zh-CN" altLang="en-US" dirty="0"/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7420708" y="4375052"/>
              <a:ext cx="3601329" cy="61897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C/C++ Method</a:t>
              </a:r>
              <a:endParaRPr lang="zh-CN" altLang="en-US" dirty="0"/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6738425" y="2920931"/>
              <a:ext cx="4965895" cy="474533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JNI</a:t>
              </a:r>
              <a:endParaRPr lang="zh-CN" altLang="en-US" dirty="0"/>
            </a:p>
          </p:txBody>
        </p:sp>
        <p:sp>
          <p:nvSpPr>
            <p:cNvPr id="18" name="上下箭头 17"/>
            <p:cNvSpPr/>
            <p:nvPr/>
          </p:nvSpPr>
          <p:spPr>
            <a:xfrm>
              <a:off x="9077178" y="1959868"/>
              <a:ext cx="291905" cy="961062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上下箭头 24"/>
            <p:cNvSpPr/>
            <p:nvPr/>
          </p:nvSpPr>
          <p:spPr>
            <a:xfrm>
              <a:off x="9075419" y="3419987"/>
              <a:ext cx="291905" cy="961062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1073377" y="2246471"/>
            <a:ext cx="1082348" cy="1869961"/>
            <a:chOff x="11073377" y="2246471"/>
            <a:chExt cx="1082348" cy="1869961"/>
          </a:xfrm>
        </p:grpSpPr>
        <p:sp>
          <p:nvSpPr>
            <p:cNvPr id="27" name="文本框 26"/>
            <p:cNvSpPr txBox="1"/>
            <p:nvPr/>
          </p:nvSpPr>
          <p:spPr>
            <a:xfrm>
              <a:off x="11252914" y="2246471"/>
              <a:ext cx="90281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Java</a:t>
              </a:r>
              <a:r>
                <a:rPr lang="zh-CN" altLang="en-US" dirty="0" smtClean="0"/>
                <a:t>层</a:t>
              </a:r>
              <a:endParaRPr lang="zh-CN" altLang="en-US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1073377" y="3747100"/>
              <a:ext cx="108234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C/C++</a:t>
              </a:r>
              <a:r>
                <a:rPr lang="zh-CN" altLang="en-US" dirty="0" smtClean="0"/>
                <a:t>层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40556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721773" y="2643647"/>
            <a:ext cx="71013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rgbClr val="3A87C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 You</a:t>
            </a:r>
            <a:endParaRPr lang="zh-CN" altLang="en-US" sz="5400" dirty="0">
              <a:solidFill>
                <a:srgbClr val="3A87C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94833" y="4283719"/>
            <a:ext cx="28023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FFFFCF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www.sf-tech.com</a:t>
            </a:r>
            <a:endParaRPr lang="zh-CN" altLang="en-US" sz="2000" dirty="0">
              <a:solidFill>
                <a:srgbClr val="FFFFCF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4688683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2064004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环境搭建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82249" y="1546051"/>
            <a:ext cx="536991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第一种方式</a:t>
            </a:r>
            <a:endParaRPr lang="en-US" altLang="zh-CN" sz="2000" dirty="0" smtClean="0"/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   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NDK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SDK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+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LLDB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+</a:t>
            </a:r>
            <a:r>
              <a:rPr lang="zh-CN" altLang="en-US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zh-CN" dirty="0" err="1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ndk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-build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endParaRPr lang="en-US" altLang="zh-CN" sz="20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 smtClean="0"/>
              <a:t>第二种方式（推荐）</a:t>
            </a:r>
            <a:endParaRPr lang="en-US" altLang="zh-CN" sz="2000" dirty="0" smtClean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 smtClean="0"/>
              <a:t>     </a:t>
            </a:r>
            <a:r>
              <a:rPr lang="en-US" altLang="zh-CN" sz="2000" dirty="0" smtClean="0"/>
              <a:t>NDK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SDK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+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LLDB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+</a:t>
            </a:r>
            <a:r>
              <a:rPr lang="zh-CN" altLang="en-US" sz="2000" dirty="0" smtClean="0"/>
              <a:t> </a:t>
            </a:r>
            <a:r>
              <a:rPr lang="en-US" altLang="zh-CN" sz="2000" dirty="0" err="1" smtClean="0"/>
              <a:t>CMake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607" y="1022753"/>
            <a:ext cx="6728596" cy="50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2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2064004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基本用法</a:t>
            </a:r>
            <a:endParaRPr lang="zh-CN" altLang="en-US" dirty="0"/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102792" y="1372884"/>
            <a:ext cx="12089208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native 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b);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102792" y="2325688"/>
            <a:ext cx="12089208" cy="12003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extern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"C"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1F542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JNIEXPORT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1F542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JNICALL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1F542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Java_com_example_demo_MainActivity_add(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JNIEnv *env, jobject instance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a,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371F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jint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b) {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 + b;</a:t>
            </a:r>
            <a:b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02792" y="4094100"/>
            <a:ext cx="6096000" cy="209288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b="1" dirty="0"/>
              <a:t>extern </a:t>
            </a:r>
            <a:r>
              <a:rPr lang="en-US" altLang="zh-CN" b="1" dirty="0" smtClean="0"/>
              <a:t>“C”</a:t>
            </a:r>
            <a:r>
              <a:rPr lang="zh-CN" altLang="en-US" b="1" dirty="0" smtClean="0"/>
              <a:t>：</a:t>
            </a:r>
            <a:r>
              <a:rPr lang="zh-CN" altLang="en-US" dirty="0" smtClean="0">
                <a:solidFill>
                  <a:schemeClr val="bg2">
                    <a:lumMod val="25000"/>
                  </a:schemeClr>
                </a:solidFill>
              </a:rPr>
              <a:t>兼容</a:t>
            </a:r>
            <a:r>
              <a:rPr lang="en-US" altLang="zh-CN" dirty="0" smtClean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zh-CN" altLang="en-US" dirty="0" smtClean="0">
                <a:solidFill>
                  <a:schemeClr val="bg2">
                    <a:lumMod val="25000"/>
                  </a:schemeClr>
                </a:solidFill>
              </a:rPr>
              <a:t>和</a:t>
            </a:r>
            <a:r>
              <a:rPr lang="en-US" altLang="zh-CN" dirty="0" smtClean="0">
                <a:solidFill>
                  <a:schemeClr val="bg2">
                    <a:lumMod val="25000"/>
                  </a:schemeClr>
                </a:solidFill>
              </a:rPr>
              <a:t>C++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b="1" dirty="0"/>
              <a:t>JNIEXPORT</a:t>
            </a:r>
            <a:r>
              <a:rPr lang="zh-CN" altLang="en-US" b="1" dirty="0" smtClean="0"/>
              <a:t>：</a:t>
            </a:r>
            <a:r>
              <a:rPr lang="zh-CN" altLang="en-US" dirty="0" smtClean="0">
                <a:solidFill>
                  <a:schemeClr val="bg2">
                    <a:lumMod val="25000"/>
                  </a:schemeClr>
                </a:solidFill>
              </a:rPr>
              <a:t>导出库函数</a:t>
            </a:r>
            <a:endParaRPr lang="en-US" altLang="zh-CN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b="1" dirty="0"/>
              <a:t>JNICALL</a:t>
            </a:r>
            <a:r>
              <a:rPr lang="zh-CN" altLang="en-US" b="1" dirty="0" smtClean="0"/>
              <a:t>：</a:t>
            </a:r>
            <a:r>
              <a:rPr lang="zh-CN" altLang="en-US" dirty="0" smtClean="0">
                <a:solidFill>
                  <a:schemeClr val="bg2">
                    <a:lumMod val="25000"/>
                  </a:schemeClr>
                </a:solidFill>
              </a:rPr>
              <a:t>函数调用协议</a:t>
            </a:r>
            <a:endParaRPr lang="en-US" altLang="zh-CN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b="1" dirty="0"/>
              <a:t>JNIEnv</a:t>
            </a:r>
            <a:r>
              <a:rPr lang="zh-CN" altLang="en-US" b="1" dirty="0" smtClean="0"/>
              <a:t>：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JNI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线程环境</a:t>
            </a:r>
            <a:endParaRPr lang="en-US" altLang="zh-CN" dirty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b="1" dirty="0"/>
              <a:t>Jobject</a:t>
            </a:r>
            <a:r>
              <a:rPr lang="zh-CN" altLang="en-US" b="1" dirty="0" smtClean="0"/>
              <a:t>：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this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，指向调用者</a:t>
            </a:r>
            <a:r>
              <a:rPr lang="zh-CN" altLang="en-US" dirty="0" smtClean="0">
                <a:solidFill>
                  <a:schemeClr val="bg2">
                    <a:lumMod val="25000"/>
                  </a:schemeClr>
                </a:solidFill>
              </a:rPr>
              <a:t>对象</a:t>
            </a:r>
            <a:endParaRPr lang="en-US" altLang="zh-CN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216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2064004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数据类型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82250" y="1546051"/>
            <a:ext cx="5046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sz="2400" dirty="0" smtClean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1020005"/>
              </p:ext>
            </p:extLst>
          </p:nvPr>
        </p:nvGraphicFramePr>
        <p:xfrm>
          <a:off x="1514251" y="1320967"/>
          <a:ext cx="8670759" cy="482092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2890253">
                  <a:extLst>
                    <a:ext uri="{9D8B030D-6E8A-4147-A177-3AD203B41FA5}">
                      <a16:colId xmlns="" xmlns:a16="http://schemas.microsoft.com/office/drawing/2014/main" val="4103991757"/>
                    </a:ext>
                  </a:extLst>
                </a:gridCol>
                <a:gridCol w="2890253">
                  <a:extLst>
                    <a:ext uri="{9D8B030D-6E8A-4147-A177-3AD203B41FA5}">
                      <a16:colId xmlns="" xmlns:a16="http://schemas.microsoft.com/office/drawing/2014/main" val="1406208861"/>
                    </a:ext>
                  </a:extLst>
                </a:gridCol>
                <a:gridCol w="2890253">
                  <a:extLst>
                    <a:ext uri="{9D8B030D-6E8A-4147-A177-3AD203B41FA5}">
                      <a16:colId xmlns="" xmlns:a16="http://schemas.microsoft.com/office/drawing/2014/main" val="37483187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Java</a:t>
                      </a:r>
                      <a:r>
                        <a:rPr lang="zh-CN" altLang="en-US" dirty="0" smtClean="0"/>
                        <a:t>类型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Native</a:t>
                      </a:r>
                      <a:r>
                        <a:rPr lang="zh-CN" altLang="en-US" dirty="0" smtClean="0"/>
                        <a:t>类型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描述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41712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boolean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jboolean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unsigned 8 bits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637954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byte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jbyte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signed 8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688215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char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jchar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unsigned 16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511863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short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jshort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signed 16 bits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4105989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int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jint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signed 32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039112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long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jlong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signed 64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651823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float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jfloat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32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617062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double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jdouble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64 bits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688353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void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void</a:t>
                      </a:r>
                      <a:endParaRPr lang="en-US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not applicable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135451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Object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jobject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object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493045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Class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jclass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class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693376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String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jstring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accent5"/>
                          </a:solidFill>
                          <a:effectLst/>
                        </a:rPr>
                        <a:t>string</a:t>
                      </a:r>
                      <a:endParaRPr lang="en-US" dirty="0">
                        <a:solidFill>
                          <a:schemeClr val="accent5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3239859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2644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8" y="376422"/>
            <a:ext cx="4272631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数据类型 </a:t>
            </a:r>
            <a:r>
              <a:rPr lang="en-US" altLang="zh-CN" sz="2400" dirty="0" smtClean="0"/>
              <a:t>- </a:t>
            </a:r>
            <a:r>
              <a:rPr lang="zh-CN" altLang="en-US" sz="2400" dirty="0" smtClean="0"/>
              <a:t>继承关系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82249" y="1658592"/>
            <a:ext cx="5046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sz="2400" dirty="0" smtClean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877" y="1424237"/>
            <a:ext cx="6110247" cy="473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674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3864668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数据类型 </a:t>
            </a:r>
            <a:r>
              <a:rPr lang="en-US" altLang="zh-CN" sz="2400" dirty="0"/>
              <a:t>-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签名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82249" y="1658592"/>
            <a:ext cx="5046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sz="2400" dirty="0" smtClean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4512685"/>
              </p:ext>
            </p:extLst>
          </p:nvPr>
        </p:nvGraphicFramePr>
        <p:xfrm>
          <a:off x="555672" y="1408986"/>
          <a:ext cx="5366826" cy="481640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83413">
                  <a:extLst>
                    <a:ext uri="{9D8B030D-6E8A-4147-A177-3AD203B41FA5}">
                      <a16:colId xmlns="" xmlns:a16="http://schemas.microsoft.com/office/drawing/2014/main" val="1109251376"/>
                    </a:ext>
                  </a:extLst>
                </a:gridCol>
                <a:gridCol w="2683413">
                  <a:extLst>
                    <a:ext uri="{9D8B030D-6E8A-4147-A177-3AD203B41FA5}">
                      <a16:colId xmlns="" xmlns:a16="http://schemas.microsoft.com/office/drawing/2014/main" val="347462254"/>
                    </a:ext>
                  </a:extLst>
                </a:gridCol>
              </a:tblGrid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dirty="0" smtClean="0">
                          <a:effectLst/>
                        </a:rPr>
                        <a:t>类型签名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dirty="0" smtClean="0">
                          <a:effectLst/>
                        </a:rPr>
                        <a:t>Java</a:t>
                      </a:r>
                      <a:r>
                        <a:rPr lang="zh-CN" altLang="en-US" dirty="0" smtClean="0">
                          <a:effectLst/>
                        </a:rPr>
                        <a:t>数据类型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2816353979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Z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boolean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37453907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B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byte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3822330070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C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char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4269926806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S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short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4032356046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I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int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4031199753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J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long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682903621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F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float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2196331411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</a:t>
                      </a: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double</a:t>
                      </a: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1986951455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 + </a:t>
                      </a:r>
                      <a:r>
                        <a:rPr lang="zh-CN" alt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类全限定名 </a:t>
                      </a:r>
                      <a:r>
                        <a:rPr lang="en-US" altLang="zh-CN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 ; 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dirty="0" smtClean="0">
                          <a:effectLst/>
                        </a:rPr>
                        <a:t>引用类型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2922376817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[ </a:t>
                      </a:r>
                      <a:r>
                        <a:rPr lang="en-US" altLang="zh-CN" dirty="0" smtClean="0">
                          <a:effectLst/>
                        </a:rPr>
                        <a:t>+ </a:t>
                      </a:r>
                      <a:r>
                        <a:rPr lang="en-US" dirty="0" smtClean="0">
                          <a:effectLst/>
                        </a:rPr>
                        <a:t>type</a:t>
                      </a:r>
                      <a:r>
                        <a:rPr lang="zh-CN" altLang="en-US" dirty="0" smtClean="0">
                          <a:effectLst/>
                        </a:rPr>
                        <a:t>类型的签名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type</a:t>
                      </a:r>
                      <a:r>
                        <a:rPr lang="en-US" dirty="0" smtClean="0">
                          <a:effectLst/>
                        </a:rPr>
                        <a:t>[]</a:t>
                      </a:r>
                      <a:r>
                        <a:rPr lang="zh-CN" altLang="en-US" dirty="0" smtClean="0">
                          <a:effectLst/>
                        </a:rPr>
                        <a:t>（数组类型）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3111555247"/>
                  </a:ext>
                </a:extLst>
              </a:tr>
              <a:tr h="401367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 smtClean="0">
                          <a:effectLst/>
                        </a:rPr>
                        <a:t>(</a:t>
                      </a:r>
                      <a:r>
                        <a:rPr lang="zh-CN" altLang="en-US" dirty="0" smtClean="0">
                          <a:effectLst/>
                        </a:rPr>
                        <a:t>参数签名</a:t>
                      </a:r>
                      <a:r>
                        <a:rPr lang="en-US" dirty="0" smtClean="0">
                          <a:effectLst/>
                        </a:rPr>
                        <a:t>)</a:t>
                      </a:r>
                      <a:r>
                        <a:rPr lang="zh-CN" altLang="en-US" dirty="0" smtClean="0">
                          <a:effectLst/>
                        </a:rPr>
                        <a:t>返回值签名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dirty="0" smtClean="0">
                          <a:effectLst/>
                        </a:rPr>
                        <a:t>方法签名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28575" marB="28575"/>
                </a:tc>
                <a:extLst>
                  <a:ext uri="{0D108BD9-81ED-4DB2-BD59-A6C34878D82A}">
                    <a16:rowId xmlns="" xmlns:a16="http://schemas.microsoft.com/office/drawing/2014/main" val="1367466152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6541478" y="2036588"/>
            <a:ext cx="56505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String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Ljava/lang/String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 </a:t>
            </a:r>
            <a:endParaRPr lang="en-US" altLang="zh-CN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Object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[java/lang/Object;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[]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[I </a:t>
            </a:r>
            <a:endParaRPr lang="en-US" altLang="zh-CN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double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[]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[D </a:t>
            </a:r>
            <a:endParaRPr lang="en-US" altLang="zh-CN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String[] </a:t>
            </a:r>
            <a:r>
              <a:rPr lang="zh-CN" altLang="en-US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[Ljava/lang/String;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Object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[]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[Ljava/lang/Object;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[][]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[[I </a:t>
            </a:r>
            <a:endParaRPr lang="en-US" altLang="zh-CN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double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[][] </a:t>
            </a:r>
            <a:r>
              <a:rPr lang="zh-CN" altLang="en-US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描述符为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[[D </a:t>
            </a:r>
            <a:endParaRPr lang="en-US" altLang="zh-CN" dirty="0" smtClean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long 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func 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(int n, String 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s)</a:t>
            </a:r>
            <a:r>
              <a:rPr lang="zh-CN" altLang="en-US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签名为</a:t>
            </a:r>
            <a:r>
              <a:rPr lang="en-US" altLang="zh-CN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(ILjava/lang/String</a:t>
            </a:r>
            <a:r>
              <a:rPr lang="en-US" altLang="zh-CN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;)J</a:t>
            </a:r>
            <a:endParaRPr lang="en-US" altLang="zh-CN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857288" y="1291478"/>
            <a:ext cx="110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举例说明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27777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7" y="376422"/>
            <a:ext cx="4877543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注册方式 </a:t>
            </a:r>
            <a:r>
              <a:rPr lang="en-US" altLang="zh-CN" sz="2400" dirty="0"/>
              <a:t>-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静态注册</a:t>
            </a:r>
            <a:endParaRPr lang="zh-CN" altLang="en-US" sz="2400" dirty="0"/>
          </a:p>
        </p:txBody>
      </p:sp>
      <p:grpSp>
        <p:nvGrpSpPr>
          <p:cNvPr id="28" name="组合 27"/>
          <p:cNvGrpSpPr/>
          <p:nvPr/>
        </p:nvGrpSpPr>
        <p:grpSpPr>
          <a:xfrm>
            <a:off x="1182903" y="1627664"/>
            <a:ext cx="9349903" cy="2106813"/>
            <a:chOff x="1351715" y="2285995"/>
            <a:chExt cx="9349903" cy="2106813"/>
          </a:xfrm>
        </p:grpSpPr>
        <p:sp>
          <p:nvSpPr>
            <p:cNvPr id="7" name="圆角矩形 6"/>
            <p:cNvSpPr/>
            <p:nvPr/>
          </p:nvSpPr>
          <p:spPr>
            <a:xfrm>
              <a:off x="1351715" y="2489976"/>
              <a:ext cx="1497600" cy="506438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Java</a:t>
              </a:r>
              <a:r>
                <a:rPr lang="zh-CN" altLang="en-US" dirty="0" smtClean="0"/>
                <a:t>方法</a:t>
              </a:r>
              <a:endParaRPr lang="zh-CN" altLang="en-US" dirty="0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9205383" y="2489976"/>
              <a:ext cx="1496235" cy="506438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C/C++</a:t>
              </a:r>
              <a:r>
                <a:rPr lang="zh-CN" altLang="en-US" dirty="0" smtClean="0"/>
                <a:t>方法</a:t>
              </a:r>
              <a:endParaRPr lang="zh-CN" altLang="en-US" dirty="0"/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5210463" y="2285995"/>
              <a:ext cx="1633773" cy="914400"/>
            </a:xfrm>
            <a:prstGeom prst="round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固定规则</a:t>
              </a:r>
              <a:endParaRPr lang="zh-CN" altLang="en-US" dirty="0"/>
            </a:p>
          </p:txBody>
        </p:sp>
        <p:cxnSp>
          <p:nvCxnSpPr>
            <p:cNvPr id="17" name="直接箭头连接符 16"/>
            <p:cNvCxnSpPr>
              <a:stCxn id="7" idx="3"/>
              <a:endCxn id="12" idx="1"/>
            </p:cNvCxnSpPr>
            <p:nvPr/>
          </p:nvCxnSpPr>
          <p:spPr>
            <a:xfrm>
              <a:off x="2849315" y="2743195"/>
              <a:ext cx="236114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>
              <a:stCxn id="12" idx="3"/>
              <a:endCxn id="8" idx="1"/>
            </p:cNvCxnSpPr>
            <p:nvPr/>
          </p:nvCxnSpPr>
          <p:spPr>
            <a:xfrm>
              <a:off x="6844236" y="2743195"/>
              <a:ext cx="236114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3"/>
            <p:cNvSpPr>
              <a:spLocks noChangeArrowheads="1"/>
            </p:cNvSpPr>
            <p:nvPr/>
          </p:nvSpPr>
          <p:spPr bwMode="auto">
            <a:xfrm>
              <a:off x="3452000" y="4023476"/>
              <a:ext cx="5150697" cy="36933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1"/>
              </a:solidFill>
              <a:prstDash val="dash"/>
            </a:ln>
            <a:effec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R="0" lvl="0" indent="0" algn="ctr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>
                  <a:solidFill>
                    <a:schemeClr val="accent2"/>
                  </a:solidFill>
                </a:rPr>
                <a:t>Java_</a:t>
              </a:r>
              <a:r>
                <a:rPr lang="zh-CN" altLang="en-US" dirty="0">
                  <a:solidFill>
                    <a:schemeClr val="accent2"/>
                  </a:solidFill>
                </a:rPr>
                <a:t>类全限定名</a:t>
              </a:r>
              <a:r>
                <a:rPr lang="en-US" altLang="zh-CN" dirty="0">
                  <a:solidFill>
                    <a:schemeClr val="accent2"/>
                  </a:solidFill>
                </a:rPr>
                <a:t>_</a:t>
              </a:r>
              <a:r>
                <a:rPr lang="zh-CN" altLang="en-US" dirty="0">
                  <a:solidFill>
                    <a:schemeClr val="accent2"/>
                  </a:solidFill>
                </a:rPr>
                <a:t>方法名</a:t>
              </a:r>
              <a:r>
                <a:rPr lang="en-US" altLang="zh-CN" dirty="0">
                  <a:solidFill>
                    <a:schemeClr val="bg2">
                      <a:lumMod val="25000"/>
                    </a:schemeClr>
                  </a:solidFill>
                </a:rPr>
                <a:t>__</a:t>
              </a:r>
              <a:r>
                <a:rPr lang="zh-CN" altLang="en-US" dirty="0">
                  <a:solidFill>
                    <a:schemeClr val="bg2">
                      <a:lumMod val="25000"/>
                    </a:schemeClr>
                  </a:solidFill>
                </a:rPr>
                <a:t>方法签名</a:t>
              </a:r>
              <a:endParaRPr lang="zh-CN" altLang="zh-CN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21" name="直接箭头连接符 20"/>
            <p:cNvCxnSpPr>
              <a:stCxn id="12" idx="2"/>
              <a:endCxn id="15" idx="0"/>
            </p:cNvCxnSpPr>
            <p:nvPr/>
          </p:nvCxnSpPr>
          <p:spPr>
            <a:xfrm flipH="1">
              <a:off x="6027349" y="3200395"/>
              <a:ext cx="1" cy="823081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66833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9"/>
          <p:cNvSpPr txBox="1"/>
          <p:nvPr/>
        </p:nvSpPr>
        <p:spPr>
          <a:xfrm>
            <a:off x="482249" y="376422"/>
            <a:ext cx="4728214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dist">
              <a:defRPr sz="3600" b="1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 smtClean="0"/>
              <a:t>注册方式 </a:t>
            </a:r>
            <a:r>
              <a:rPr lang="en-US" altLang="zh-CN" sz="2400" dirty="0"/>
              <a:t>-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动态注册</a:t>
            </a:r>
            <a:endParaRPr lang="zh-CN" altLang="en-US" sz="2400" dirty="0"/>
          </a:p>
        </p:txBody>
      </p:sp>
      <p:grpSp>
        <p:nvGrpSpPr>
          <p:cNvPr id="4" name="组合 3"/>
          <p:cNvGrpSpPr/>
          <p:nvPr/>
        </p:nvGrpSpPr>
        <p:grpSpPr>
          <a:xfrm>
            <a:off x="1211038" y="1456001"/>
            <a:ext cx="9349903" cy="3654375"/>
            <a:chOff x="1211038" y="1456001"/>
            <a:chExt cx="9349903" cy="3654375"/>
          </a:xfrm>
        </p:grpSpPr>
        <p:sp>
          <p:nvSpPr>
            <p:cNvPr id="7" name="圆角矩形 6"/>
            <p:cNvSpPr/>
            <p:nvPr/>
          </p:nvSpPr>
          <p:spPr>
            <a:xfrm>
              <a:off x="1211038" y="1659982"/>
              <a:ext cx="1497600" cy="506438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Java</a:t>
              </a:r>
              <a:r>
                <a:rPr lang="zh-CN" altLang="en-US" dirty="0" smtClean="0"/>
                <a:t>方法</a:t>
              </a:r>
              <a:endParaRPr lang="zh-CN" altLang="en-US" dirty="0"/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9064706" y="1659982"/>
              <a:ext cx="1496235" cy="506438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C/C++</a:t>
              </a:r>
              <a:r>
                <a:rPr lang="zh-CN" altLang="en-US" dirty="0" smtClean="0"/>
                <a:t>方法</a:t>
              </a:r>
              <a:endParaRPr lang="zh-CN" altLang="en-US" dirty="0"/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5069786" y="1456001"/>
              <a:ext cx="1633773" cy="914400"/>
            </a:xfrm>
            <a:prstGeom prst="round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手动绑定</a:t>
              </a:r>
              <a:endParaRPr lang="zh-CN" altLang="en-US" dirty="0"/>
            </a:p>
          </p:txBody>
        </p:sp>
        <p:cxnSp>
          <p:nvCxnSpPr>
            <p:cNvPr id="17" name="直接箭头连接符 16"/>
            <p:cNvCxnSpPr>
              <a:stCxn id="7" idx="3"/>
              <a:endCxn id="12" idx="1"/>
            </p:cNvCxnSpPr>
            <p:nvPr/>
          </p:nvCxnSpPr>
          <p:spPr>
            <a:xfrm>
              <a:off x="2708638" y="1913201"/>
              <a:ext cx="236114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>
              <a:stCxn id="12" idx="3"/>
              <a:endCxn id="8" idx="1"/>
            </p:cNvCxnSpPr>
            <p:nvPr/>
          </p:nvCxnSpPr>
          <p:spPr>
            <a:xfrm>
              <a:off x="6703559" y="1913201"/>
              <a:ext cx="236114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3"/>
            <p:cNvSpPr>
              <a:spLocks noChangeArrowheads="1"/>
            </p:cNvSpPr>
            <p:nvPr/>
          </p:nvSpPr>
          <p:spPr bwMode="auto">
            <a:xfrm>
              <a:off x="2696013" y="3479160"/>
              <a:ext cx="6381318" cy="16312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1"/>
              </a:solidFill>
              <a:prstDash val="dash"/>
            </a:ln>
            <a:effectLst/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2000" b="1" i="0" u="none" strike="noStrike" cap="none" normalizeH="0" baseline="0" dirty="0" smtClean="0">
                  <a:ln>
                    <a:noFill/>
                  </a:ln>
                  <a:solidFill>
                    <a:srgbClr val="00008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typedef struct </a:t>
              </a: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{</a:t>
              </a:r>
              <a:b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   </a:t>
              </a:r>
              <a:r>
                <a:rPr kumimoji="0" lang="zh-CN" altLang="zh-CN" sz="2000" b="1" i="0" u="none" strike="noStrike" cap="none" normalizeH="0" baseline="0" dirty="0" smtClean="0">
                  <a:ln>
                    <a:noFill/>
                  </a:ln>
                  <a:solidFill>
                    <a:srgbClr val="00008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const char</a:t>
              </a: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* name;</a:t>
              </a:r>
              <a:r>
                <a:rPr kumimoji="0" lang="en-US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     </a:t>
              </a:r>
              <a:r>
                <a:rPr lang="en-US" altLang="zh-CN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// Java</a:t>
              </a:r>
              <a:r>
                <a:rPr lang="zh-CN" altLang="en-US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方法名</a:t>
              </a:r>
              <a: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/>
              </a:r>
              <a:b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   </a:t>
              </a:r>
              <a:r>
                <a:rPr kumimoji="0" lang="zh-CN" altLang="zh-CN" sz="2000" b="1" i="0" u="none" strike="noStrike" cap="none" normalizeH="0" baseline="0" dirty="0" smtClean="0">
                  <a:ln>
                    <a:noFill/>
                  </a:ln>
                  <a:solidFill>
                    <a:srgbClr val="00008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const char</a:t>
              </a: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* signature;</a:t>
              </a:r>
              <a:r>
                <a:rPr kumimoji="0" lang="en-US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altLang="zh-CN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// </a:t>
              </a:r>
              <a:r>
                <a:rPr lang="zh-CN" altLang="en-US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方法签名</a:t>
              </a: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/>
              </a:r>
              <a:b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   </a:t>
              </a:r>
              <a:r>
                <a:rPr kumimoji="0" lang="zh-CN" altLang="zh-CN" sz="2000" b="1" i="0" u="none" strike="noStrike" cap="none" normalizeH="0" baseline="0" dirty="0" smtClean="0">
                  <a:ln>
                    <a:noFill/>
                  </a:ln>
                  <a:solidFill>
                    <a:srgbClr val="00008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void</a:t>
              </a: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*       fnPtr;</a:t>
              </a:r>
              <a:r>
                <a:rPr kumimoji="0" lang="en-US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     </a:t>
              </a:r>
              <a:r>
                <a:rPr lang="en-US" altLang="zh-CN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// Native</a:t>
              </a:r>
              <a:r>
                <a:rPr lang="zh-CN" altLang="en-US" dirty="0" smtClean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方法名</a:t>
              </a:r>
              <a: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/>
              </a:r>
              <a:br>
                <a:rPr kumimoji="0" lang="zh-CN" altLang="zh-CN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kumimoji="0" lang="zh-CN" altLang="zh-CN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} JNINativeMethod;</a:t>
              </a:r>
              <a:endParaRPr kumimoji="0" lang="zh-CN" altLang="zh-CN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21" name="直接箭头连接符 20"/>
            <p:cNvCxnSpPr>
              <a:stCxn id="12" idx="2"/>
              <a:endCxn id="15" idx="0"/>
            </p:cNvCxnSpPr>
            <p:nvPr/>
          </p:nvCxnSpPr>
          <p:spPr>
            <a:xfrm flipH="1">
              <a:off x="5886672" y="2370401"/>
              <a:ext cx="1" cy="1106539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329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2">
      <a:dk1>
        <a:srgbClr val="FFFFFF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基本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 Unicode MS"/>
        <a:ea typeface="微软雅黑"/>
        <a:cs typeface=""/>
      </a:majorFont>
      <a:minorFont>
        <a:latin typeface="Arial Unicode M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35935</TotalTime>
  <Words>772</Words>
  <Application>Microsoft Macintosh PowerPoint</Application>
  <PresentationFormat>宽屏</PresentationFormat>
  <Paragraphs>179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Arial Black</vt:lpstr>
      <vt:lpstr>Arial Unicode MS</vt:lpstr>
      <vt:lpstr>Calibri</vt:lpstr>
      <vt:lpstr>Courier New</vt:lpstr>
      <vt:lpstr>STKaiti</vt:lpstr>
      <vt:lpstr>黑体</vt:lpstr>
      <vt:lpstr>宋体</vt:lpstr>
      <vt:lpstr>微软雅黑</vt:lpstr>
      <vt:lpstr>Arial</vt:lpstr>
      <vt:lpstr>Office 主题</vt:lpstr>
      <vt:lpstr>自定义设计方案</vt:lpstr>
      <vt:lpstr>JNI-通往Native世界的桥梁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肖倩(Qian Xiao)-互联网业务研发中心</dc:creator>
  <cp:lastModifiedBy>Microsoft Office 用户</cp:lastModifiedBy>
  <cp:revision>917</cp:revision>
  <dcterms:created xsi:type="dcterms:W3CDTF">2013-10-24T14:40:58Z</dcterms:created>
  <dcterms:modified xsi:type="dcterms:W3CDTF">2018-04-30T06:00:38Z</dcterms:modified>
</cp:coreProperties>
</file>

<file path=docProps/thumbnail.jpeg>
</file>